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93" r:id="rId7"/>
    <p:sldId id="261" r:id="rId8"/>
    <p:sldId id="262" r:id="rId9"/>
    <p:sldId id="294" r:id="rId10"/>
    <p:sldId id="283" r:id="rId11"/>
    <p:sldId id="295" r:id="rId12"/>
    <p:sldId id="284" r:id="rId13"/>
    <p:sldId id="263" r:id="rId14"/>
    <p:sldId id="287" r:id="rId15"/>
    <p:sldId id="264" r:id="rId16"/>
    <p:sldId id="266" r:id="rId17"/>
    <p:sldId id="291" r:id="rId18"/>
    <p:sldId id="265" r:id="rId19"/>
    <p:sldId id="267" r:id="rId20"/>
    <p:sldId id="268" r:id="rId21"/>
    <p:sldId id="269" r:id="rId22"/>
    <p:sldId id="271" r:id="rId23"/>
    <p:sldId id="288" r:id="rId24"/>
    <p:sldId id="289" r:id="rId25"/>
    <p:sldId id="292" r:id="rId26"/>
    <p:sldId id="282" r:id="rId27"/>
    <p:sldId id="285" r:id="rId28"/>
    <p:sldId id="290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96" r:id="rId37"/>
    <p:sldId id="280" r:id="rId38"/>
    <p:sldId id="281" r:id="rId39"/>
    <p:sldId id="286" r:id="rId40"/>
    <p:sldId id="297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60F93DE-3EB2-4895-8F46-2A90E2F8BB46}">
          <p14:sldIdLst>
            <p14:sldId id="256"/>
            <p14:sldId id="257"/>
            <p14:sldId id="258"/>
            <p14:sldId id="259"/>
            <p14:sldId id="260"/>
            <p14:sldId id="293"/>
            <p14:sldId id="261"/>
            <p14:sldId id="262"/>
            <p14:sldId id="294"/>
            <p14:sldId id="283"/>
            <p14:sldId id="295"/>
            <p14:sldId id="284"/>
            <p14:sldId id="263"/>
            <p14:sldId id="287"/>
            <p14:sldId id="264"/>
            <p14:sldId id="266"/>
            <p14:sldId id="291"/>
            <p14:sldId id="265"/>
            <p14:sldId id="267"/>
            <p14:sldId id="268"/>
            <p14:sldId id="269"/>
            <p14:sldId id="271"/>
            <p14:sldId id="288"/>
            <p14:sldId id="289"/>
            <p14:sldId id="292"/>
            <p14:sldId id="282"/>
            <p14:sldId id="285"/>
            <p14:sldId id="290"/>
            <p14:sldId id="273"/>
            <p14:sldId id="274"/>
            <p14:sldId id="275"/>
            <p14:sldId id="276"/>
            <p14:sldId id="277"/>
            <p14:sldId id="278"/>
            <p14:sldId id="279"/>
            <p14:sldId id="296"/>
            <p14:sldId id="280"/>
            <p14:sldId id="281"/>
            <p14:sldId id="28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E721"/>
    <a:srgbClr val="666699"/>
    <a:srgbClr val="6822E6"/>
    <a:srgbClr val="C91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BF062-F273-4019-8014-D800AF9E5B88}" type="datetimeFigureOut">
              <a:rPr lang="fr-FR" smtClean="0"/>
              <a:t>16/08/2021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0FC7-06A6-460C-80C2-759B9B64BD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5215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BF062-F273-4019-8014-D800AF9E5B88}" type="datetimeFigureOut">
              <a:rPr lang="fr-FR" smtClean="0"/>
              <a:t>16/08/2021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0FC7-06A6-460C-80C2-759B9B64BD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714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BF062-F273-4019-8014-D800AF9E5B88}" type="datetimeFigureOut">
              <a:rPr lang="fr-FR" smtClean="0"/>
              <a:t>16/08/2021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0FC7-06A6-460C-80C2-759B9B64BD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595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BF062-F273-4019-8014-D800AF9E5B88}" type="datetimeFigureOut">
              <a:rPr lang="fr-FR" smtClean="0"/>
              <a:t>16/08/2021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0FC7-06A6-460C-80C2-759B9B64BDD3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175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BF062-F273-4019-8014-D800AF9E5B88}" type="datetimeFigureOut">
              <a:rPr lang="fr-FR" smtClean="0"/>
              <a:t>16/08/2021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0FC7-06A6-460C-80C2-759B9B64BD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4740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BF062-F273-4019-8014-D800AF9E5B88}" type="datetimeFigureOut">
              <a:rPr lang="fr-FR" smtClean="0"/>
              <a:t>16/08/2021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0FC7-06A6-460C-80C2-759B9B64BD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244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BF062-F273-4019-8014-D800AF9E5B88}" type="datetimeFigureOut">
              <a:rPr lang="fr-FR" smtClean="0"/>
              <a:t>16/08/2021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0FC7-06A6-460C-80C2-759B9B64BD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278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BF062-F273-4019-8014-D800AF9E5B88}" type="datetimeFigureOut">
              <a:rPr lang="fr-FR" smtClean="0"/>
              <a:t>16/08/2021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0FC7-06A6-460C-80C2-759B9B64BD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767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BF062-F273-4019-8014-D800AF9E5B88}" type="datetimeFigureOut">
              <a:rPr lang="fr-FR" smtClean="0"/>
              <a:t>16/08/2021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0FC7-06A6-460C-80C2-759B9B64BD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12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BF062-F273-4019-8014-D800AF9E5B88}" type="datetimeFigureOut">
              <a:rPr lang="fr-FR" smtClean="0"/>
              <a:t>16/08/2021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0FC7-06A6-460C-80C2-759B9B64BD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5161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BF062-F273-4019-8014-D800AF9E5B88}" type="datetimeFigureOut">
              <a:rPr lang="fr-FR" smtClean="0"/>
              <a:t>16/08/2021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0FC7-06A6-460C-80C2-759B9B64BD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12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BF062-F273-4019-8014-D800AF9E5B88}" type="datetimeFigureOut">
              <a:rPr lang="fr-FR" smtClean="0"/>
              <a:t>16/08/2021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0FC7-06A6-460C-80C2-759B9B64BD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490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BF062-F273-4019-8014-D800AF9E5B88}" type="datetimeFigureOut">
              <a:rPr lang="fr-FR" smtClean="0"/>
              <a:t>16/08/2021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0FC7-06A6-460C-80C2-759B9B64BD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06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BF062-F273-4019-8014-D800AF9E5B88}" type="datetimeFigureOut">
              <a:rPr lang="fr-FR" smtClean="0"/>
              <a:t>16/08/2021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0FC7-06A6-460C-80C2-759B9B64BD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717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BF062-F273-4019-8014-D800AF9E5B88}" type="datetimeFigureOut">
              <a:rPr lang="fr-FR" smtClean="0"/>
              <a:t>16/08/2021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0FC7-06A6-460C-80C2-759B9B64BD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6316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BF062-F273-4019-8014-D800AF9E5B88}" type="datetimeFigureOut">
              <a:rPr lang="fr-FR" smtClean="0"/>
              <a:t>16/08/2021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0FC7-06A6-460C-80C2-759B9B64BD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231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BF062-F273-4019-8014-D800AF9E5B88}" type="datetimeFigureOut">
              <a:rPr lang="fr-FR" smtClean="0"/>
              <a:t>16/08/2021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0FC7-06A6-460C-80C2-759B9B64BD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563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57BF062-F273-4019-8014-D800AF9E5B88}" type="datetimeFigureOut">
              <a:rPr lang="fr-FR" smtClean="0"/>
              <a:t>16/08/2021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0FC7-06A6-460C-80C2-759B9B64BD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115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E80EDB2-7581-44CB-ADDE-023C06616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8" t="20313" b="1250"/>
          <a:stretch/>
        </p:blipFill>
        <p:spPr bwMode="auto">
          <a:xfrm>
            <a:off x="0" y="0"/>
            <a:ext cx="121827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A5B51F5-7F06-437C-A5E2-BFE7D403B8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00" y="4148138"/>
            <a:ext cx="9144000" cy="2387600"/>
          </a:xfrm>
        </p:spPr>
        <p:txBody>
          <a:bodyPr/>
          <a:lstStyle/>
          <a:p>
            <a:r>
              <a:rPr lang="fr-FR" sz="5400" dirty="0">
                <a:solidFill>
                  <a:schemeClr val="tx1"/>
                </a:solidFill>
              </a:rPr>
              <a:t>Tenir sa propre </a:t>
            </a:r>
            <a:r>
              <a:rPr lang="fr-FR" sz="5400" dirty="0" err="1">
                <a:solidFill>
                  <a:schemeClr val="tx1"/>
                </a:solidFill>
              </a:rPr>
              <a:t>Firespace</a:t>
            </a:r>
            <a:endParaRPr lang="fr-FR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337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ucune description de photo disponible.">
            <a:extLst>
              <a:ext uri="{FF2B5EF4-FFF2-40B4-BE49-F238E27FC236}">
                <a16:creationId xmlns:a16="http://schemas.microsoft.com/office/drawing/2014/main" id="{A5974000-1031-4675-9B63-52CB05A3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53" y="0"/>
            <a:ext cx="4578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ucune description de photo disponible.">
            <a:extLst>
              <a:ext uri="{FF2B5EF4-FFF2-40B4-BE49-F238E27FC236}">
                <a16:creationId xmlns:a16="http://schemas.microsoft.com/office/drawing/2014/main" id="{1279067B-D5EA-461D-9A06-35B028EFE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54" y="0"/>
            <a:ext cx="4578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121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ucune description de photo disponible.">
            <a:extLst>
              <a:ext uri="{FF2B5EF4-FFF2-40B4-BE49-F238E27FC236}">
                <a16:creationId xmlns:a16="http://schemas.microsoft.com/office/drawing/2014/main" id="{7B34BE0D-BC29-4945-9D8C-3898A1065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650" y="0"/>
            <a:ext cx="4578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919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ucune description de photo disponible.">
            <a:extLst>
              <a:ext uri="{FF2B5EF4-FFF2-40B4-BE49-F238E27FC236}">
                <a16:creationId xmlns:a16="http://schemas.microsoft.com/office/drawing/2014/main" id="{8F3B6498-22B2-4E51-9C92-6A7428431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0"/>
            <a:ext cx="10274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202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20915-6E12-4570-A00B-5B02A0B9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Stockage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73F557-73DA-4BBD-805A-17FAAB595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2034256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fr-FR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La nuit, ça va trainer partout, pas cool.</a:t>
            </a: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Agrès</a:t>
            </a: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Sur des racks prévus à cette effet</a:t>
            </a:r>
          </a:p>
          <a:p>
            <a:endParaRPr lang="fr-F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Affaires perso</a:t>
            </a: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Un coin sympa ou des voleurs iraient pas.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A5FAE7D-B084-4EA7-BAE4-1AA937CBD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72" y="0"/>
            <a:ext cx="5205710" cy="469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B847A16-70CF-4FBE-BA5E-80D219FFF8E7}"/>
              </a:ext>
            </a:extLst>
          </p:cNvPr>
          <p:cNvSpPr txBox="1"/>
          <p:nvPr/>
        </p:nvSpPr>
        <p:spPr>
          <a:xfrm>
            <a:off x="6870583" y="4913115"/>
            <a:ext cx="2315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Stockage</a:t>
            </a:r>
          </a:p>
        </p:txBody>
      </p:sp>
      <p:sp>
        <p:nvSpPr>
          <p:cNvPr id="7" name="Signe de multiplication 6">
            <a:extLst>
              <a:ext uri="{FF2B5EF4-FFF2-40B4-BE49-F238E27FC236}">
                <a16:creationId xmlns:a16="http://schemas.microsoft.com/office/drawing/2014/main" id="{89F3EC7D-A746-468B-A773-7CAC6CACE841}"/>
              </a:ext>
            </a:extLst>
          </p:cNvPr>
          <p:cNvSpPr/>
          <p:nvPr/>
        </p:nvSpPr>
        <p:spPr>
          <a:xfrm>
            <a:off x="6945890" y="4542722"/>
            <a:ext cx="1403991" cy="1325563"/>
          </a:xfrm>
          <a:prstGeom prst="mathMultiply">
            <a:avLst>
              <a:gd name="adj1" fmla="val 5167"/>
            </a:avLst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42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831345-C9E8-46D9-87E8-61BBC3FE7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4" descr="Aucune description de photo disponible.">
            <a:extLst>
              <a:ext uri="{FF2B5EF4-FFF2-40B4-BE49-F238E27FC236}">
                <a16:creationId xmlns:a16="http://schemas.microsoft.com/office/drawing/2014/main" id="{BE7BD7C6-C7A7-4B24-8569-8FFF9115B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0"/>
            <a:ext cx="10274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351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98A36-D099-41A2-81D8-250E3E87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Public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3FECB6-D553-40F1-BC54-4325C064A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_Important, ça peut être celui de la ville.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_Contrairement au gymnase, les </a:t>
            </a:r>
            <a:r>
              <a:rPr lang="fr-FR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burneurs</a:t>
            </a:r>
            <a:r>
              <a:rPr lang="fr-FR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ne jonglent pas 8h d’affilé.</a:t>
            </a:r>
          </a:p>
          <a:p>
            <a:endParaRPr lang="fr-F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Gradins</a:t>
            </a:r>
          </a:p>
          <a:p>
            <a:endParaRPr lang="fr-F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Bancs</a:t>
            </a:r>
          </a:p>
          <a:p>
            <a:endParaRPr lang="fr-F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Sur leur cul (moquette c’est bien aussi)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31C0CF-9CC0-496F-8AE3-140A9F62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98" y="2776156"/>
            <a:ext cx="4378374" cy="395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84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4A0E2E-6963-4439-B4E7-EFD94345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3" y="0"/>
            <a:ext cx="10515600" cy="1325563"/>
          </a:xfrm>
        </p:spPr>
        <p:txBody>
          <a:bodyPr/>
          <a:lstStyle/>
          <a:p>
            <a:r>
              <a:rPr lang="fr-FR" dirty="0"/>
              <a:t>Espaces spéciaux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3F133AC-06CF-46DC-9ADA-8382C93B4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13" y="1045449"/>
            <a:ext cx="10515600" cy="5729446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Loges et rangement</a:t>
            </a: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Régisseur</a:t>
            </a: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Loin des gens relou (</a:t>
            </a:r>
            <a:r>
              <a:rPr lang="fr-F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burneurs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compris)</a:t>
            </a: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Prévoir pour le spectacle</a:t>
            </a: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Photographes </a:t>
            </a: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Bordure, libre ou espace photo</a:t>
            </a: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Espace spécial</a:t>
            </a: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Cracheurs de feu</a:t>
            </a: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Autre flammes</a:t>
            </a: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Débutants</a:t>
            </a: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Photographes</a:t>
            </a: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Préparation de spectacle</a:t>
            </a: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Sécurisée</a:t>
            </a: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Différenciée de la </a:t>
            </a:r>
            <a:r>
              <a:rPr lang="fr-F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firespace</a:t>
            </a:r>
            <a:endParaRPr lang="fr-F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Parfois loin</a:t>
            </a:r>
          </a:p>
          <a:p>
            <a:pPr marL="457200" lvl="1" indent="0">
              <a:buNone/>
            </a:pPr>
            <a:endParaRPr lang="fr-F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75F361-5E3E-4F14-A236-E1FAD5F48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8408"/>
            <a:ext cx="5536822" cy="657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 : en angle 5">
            <a:extLst>
              <a:ext uri="{FF2B5EF4-FFF2-40B4-BE49-F238E27FC236}">
                <a16:creationId xmlns:a16="http://schemas.microsoft.com/office/drawing/2014/main" id="{9E1E7F03-06A4-4FAC-AE76-E35592367A11}"/>
              </a:ext>
            </a:extLst>
          </p:cNvPr>
          <p:cNvCxnSpPr>
            <a:cxnSpLocks/>
          </p:cNvCxnSpPr>
          <p:nvPr/>
        </p:nvCxnSpPr>
        <p:spPr>
          <a:xfrm flipV="1">
            <a:off x="1786855" y="1124125"/>
            <a:ext cx="6929306" cy="612396"/>
          </a:xfrm>
          <a:prstGeom prst="bentConnector3">
            <a:avLst>
              <a:gd name="adj1" fmla="val 59322"/>
            </a:avLst>
          </a:prstGeom>
          <a:ln w="28575">
            <a:solidFill>
              <a:srgbClr val="6822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F736C709-A853-450B-8278-1824F032B3C3}"/>
              </a:ext>
            </a:extLst>
          </p:cNvPr>
          <p:cNvCxnSpPr>
            <a:cxnSpLocks/>
          </p:cNvCxnSpPr>
          <p:nvPr/>
        </p:nvCxnSpPr>
        <p:spPr>
          <a:xfrm flipV="1">
            <a:off x="3280095" y="729842"/>
            <a:ext cx="6795083" cy="503442"/>
          </a:xfrm>
          <a:prstGeom prst="bentConnector3">
            <a:avLst>
              <a:gd name="adj1" fmla="val 33086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5B2EB264-816E-4FE6-A562-18C0566FD7EB}"/>
              </a:ext>
            </a:extLst>
          </p:cNvPr>
          <p:cNvCxnSpPr>
            <a:cxnSpLocks/>
          </p:cNvCxnSpPr>
          <p:nvPr/>
        </p:nvCxnSpPr>
        <p:spPr>
          <a:xfrm>
            <a:off x="2488909" y="3582099"/>
            <a:ext cx="5564522" cy="1476462"/>
          </a:xfrm>
          <a:prstGeom prst="bentConnector3">
            <a:avLst>
              <a:gd name="adj1" fmla="val 50000"/>
            </a:avLst>
          </a:prstGeom>
          <a:ln w="28575">
            <a:solidFill>
              <a:srgbClr val="C91C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D26AA97F-A730-4A2E-B46C-B69B72E348BE}"/>
              </a:ext>
            </a:extLst>
          </p:cNvPr>
          <p:cNvCxnSpPr>
            <a:cxnSpLocks/>
          </p:cNvCxnSpPr>
          <p:nvPr/>
        </p:nvCxnSpPr>
        <p:spPr>
          <a:xfrm>
            <a:off x="3909270" y="5394121"/>
            <a:ext cx="4320330" cy="1265471"/>
          </a:xfrm>
          <a:prstGeom prst="bentConnector3">
            <a:avLst>
              <a:gd name="adj1" fmla="val 50000"/>
            </a:avLst>
          </a:prstGeom>
          <a:ln w="28575">
            <a:solidFill>
              <a:srgbClr val="66669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25F1CAFE-47C6-426E-8733-C619C2E0AED5}"/>
              </a:ext>
            </a:extLst>
          </p:cNvPr>
          <p:cNvCxnSpPr>
            <a:cxnSpLocks/>
          </p:cNvCxnSpPr>
          <p:nvPr/>
        </p:nvCxnSpPr>
        <p:spPr>
          <a:xfrm flipV="1">
            <a:off x="4443719" y="2494814"/>
            <a:ext cx="2837925" cy="664435"/>
          </a:xfrm>
          <a:prstGeom prst="bentConnector3">
            <a:avLst>
              <a:gd name="adj1" fmla="val 50000"/>
            </a:avLst>
          </a:prstGeom>
          <a:ln w="28575">
            <a:solidFill>
              <a:srgbClr val="4BE7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 : en angle 3">
            <a:extLst>
              <a:ext uri="{FF2B5EF4-FFF2-40B4-BE49-F238E27FC236}">
                <a16:creationId xmlns:a16="http://schemas.microsoft.com/office/drawing/2014/main" id="{ECABC587-9E44-4E46-BF40-43B76F9BF955}"/>
              </a:ext>
            </a:extLst>
          </p:cNvPr>
          <p:cNvCxnSpPr/>
          <p:nvPr/>
        </p:nvCxnSpPr>
        <p:spPr>
          <a:xfrm flipV="1">
            <a:off x="3280095" y="729842"/>
            <a:ext cx="6936925" cy="503442"/>
          </a:xfrm>
          <a:prstGeom prst="bentConnector3">
            <a:avLst>
              <a:gd name="adj1" fmla="val 3251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A9EDD4D6-1A52-460B-975E-D5DF75BA876D}"/>
              </a:ext>
            </a:extLst>
          </p:cNvPr>
          <p:cNvCxnSpPr/>
          <p:nvPr/>
        </p:nvCxnSpPr>
        <p:spPr>
          <a:xfrm>
            <a:off x="3909270" y="5394121"/>
            <a:ext cx="4320330" cy="126547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736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eut être une image de 2 personnes et personnes souriantes">
            <a:extLst>
              <a:ext uri="{FF2B5EF4-FFF2-40B4-BE49-F238E27FC236}">
                <a16:creationId xmlns:a16="http://schemas.microsoft.com/office/drawing/2014/main" id="{E74E0AEF-CA26-4909-8096-0E951554B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025" y="2957803"/>
            <a:ext cx="5743643" cy="382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ucune description de photo disponible.">
            <a:extLst>
              <a:ext uri="{FF2B5EF4-FFF2-40B4-BE49-F238E27FC236}">
                <a16:creationId xmlns:a16="http://schemas.microsoft.com/office/drawing/2014/main" id="{EFA41AEB-7BDA-477D-B658-773C8E811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91" y="74643"/>
            <a:ext cx="4693296" cy="313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Peut être une image de 1 personne">
            <a:extLst>
              <a:ext uri="{FF2B5EF4-FFF2-40B4-BE49-F238E27FC236}">
                <a16:creationId xmlns:a16="http://schemas.microsoft.com/office/drawing/2014/main" id="{F72C85F4-4E71-470C-AF37-73371F1EB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5" y="3424337"/>
            <a:ext cx="5043195" cy="335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Aucune description de photo disponible.">
            <a:extLst>
              <a:ext uri="{FF2B5EF4-FFF2-40B4-BE49-F238E27FC236}">
                <a16:creationId xmlns:a16="http://schemas.microsoft.com/office/drawing/2014/main" id="{9E5EACFA-70C2-461C-B386-84EC916D2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537" y="376327"/>
            <a:ext cx="4246872" cy="282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6590E719-3B4C-453F-9E8F-6BEA1DD4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749489">
            <a:off x="4854217" y="763548"/>
            <a:ext cx="3356722" cy="1863020"/>
          </a:xfrm>
        </p:spPr>
        <p:txBody>
          <a:bodyPr/>
          <a:lstStyle/>
          <a:p>
            <a:r>
              <a:rPr lang="fr-FR" sz="3600" dirty="0"/>
              <a:t>Workshop photographie de feu</a:t>
            </a:r>
          </a:p>
        </p:txBody>
      </p:sp>
    </p:spTree>
    <p:extLst>
      <p:ext uri="{BB962C8B-B14F-4D97-AF65-F5344CB8AC3E}">
        <p14:creationId xmlns:p14="http://schemas.microsoft.com/office/powerpoint/2010/main" val="3818425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489299-CAC8-4DBB-8287-D998BCE57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Matériel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40CDDE-D9E6-4673-8F91-588E770C4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Sécurité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Imbibage</a:t>
            </a:r>
            <a:endParaRPr lang="fr-FR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Pétrole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Eclairage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Décoration</a:t>
            </a:r>
          </a:p>
        </p:txBody>
      </p:sp>
    </p:spTree>
    <p:extLst>
      <p:ext uri="{BB962C8B-B14F-4D97-AF65-F5344CB8AC3E}">
        <p14:creationId xmlns:p14="http://schemas.microsoft.com/office/powerpoint/2010/main" val="375450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E5D9B8-0077-4462-8205-01EC4D0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F71701-F2C2-473A-BB73-3D21C18BC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091" y="3372245"/>
            <a:ext cx="6389170" cy="68586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Serviette/couverture d’</a:t>
            </a:r>
            <a:r>
              <a:rPr lang="fr-F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exctinction</a:t>
            </a:r>
            <a:endParaRPr lang="fr-F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03F1B31-2492-4246-A37E-2AFD7872D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96" y="331235"/>
            <a:ext cx="4236000" cy="619552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484" name="Picture 4" descr="Couverture couverture couverture anti-feu Feu d&amp;#39;extinction d&amp;#39;incendie First  Aid 1x1m EN1869, iapyx®: Amazon.fr: HygiÃšne et Soins du corps">
            <a:extLst>
              <a:ext uri="{FF2B5EF4-FFF2-40B4-BE49-F238E27FC236}">
                <a16:creationId xmlns:a16="http://schemas.microsoft.com/office/drawing/2014/main" id="{FF6B9B4F-84F5-4FC6-A4F1-8EDEE62E6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598" y="151902"/>
            <a:ext cx="1391816" cy="18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FEBDD2C-6890-4181-A0A3-9AB2F4C3C6B6}"/>
              </a:ext>
            </a:extLst>
          </p:cNvPr>
          <p:cNvSpPr txBox="1">
            <a:spLocks/>
          </p:cNvSpPr>
          <p:nvPr/>
        </p:nvSpPr>
        <p:spPr>
          <a:xfrm>
            <a:off x="1097091" y="2098263"/>
            <a:ext cx="8946541" cy="72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Trousse de secours (eau et Biafine en priorité)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E230E05B-6DBD-405B-B8DC-E8BCD9D5B005}"/>
              </a:ext>
            </a:extLst>
          </p:cNvPr>
          <p:cNvSpPr txBox="1">
            <a:spLocks/>
          </p:cNvSpPr>
          <p:nvPr/>
        </p:nvSpPr>
        <p:spPr>
          <a:xfrm>
            <a:off x="1090870" y="2315758"/>
            <a:ext cx="8946541" cy="1339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fr-F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Signes distinctifs (T-shirt , Casquette…)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1AFFE03-9F66-4EC2-B6AA-DD79B333B2E2}"/>
              </a:ext>
            </a:extLst>
          </p:cNvPr>
          <p:cNvSpPr txBox="1">
            <a:spLocks/>
          </p:cNvSpPr>
          <p:nvPr/>
        </p:nvSpPr>
        <p:spPr>
          <a:xfrm>
            <a:off x="1091651" y="4048288"/>
            <a:ext cx="4812298" cy="634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Extincteurs / douche portative.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AAFB9E20-2C53-4623-97D8-852E164A8735}"/>
              </a:ext>
            </a:extLst>
          </p:cNvPr>
          <p:cNvSpPr txBox="1">
            <a:spLocks/>
          </p:cNvSpPr>
          <p:nvPr/>
        </p:nvSpPr>
        <p:spPr>
          <a:xfrm>
            <a:off x="1090870" y="4768609"/>
            <a:ext cx="5313921" cy="72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Autre : pistolet à eau, chaises…</a:t>
            </a:r>
          </a:p>
        </p:txBody>
      </p:sp>
      <p:pic>
        <p:nvPicPr>
          <p:cNvPr id="20486" name="Picture 6" descr="Douche de sécurité portative | Securimed">
            <a:extLst>
              <a:ext uri="{FF2B5EF4-FFF2-40B4-BE49-F238E27FC236}">
                <a16:creationId xmlns:a16="http://schemas.microsoft.com/office/drawing/2014/main" id="{FDFE1DB9-B78C-4893-ADD9-C19655437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144" y="3826099"/>
            <a:ext cx="1319020" cy="278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ENZOOIHUI Asterix and Obelix The Bath Towel Serviette de Plage 80X130 Cm  Ameublement et décoration Cuisine et Maison banistreet.com">
            <a:extLst>
              <a:ext uri="{FF2B5EF4-FFF2-40B4-BE49-F238E27FC236}">
                <a16:creationId xmlns:a16="http://schemas.microsoft.com/office/drawing/2014/main" id="{13DD3E56-2F5B-48DD-910E-3623C48A3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49" y="143107"/>
            <a:ext cx="1963416" cy="196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40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  <p:bldP spid="9" grpId="0" build="p"/>
      <p:bldP spid="10" grpId="0" build="p"/>
      <p:bldP spid="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685DB-E49B-427F-95FD-43EF521D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851" y="396735"/>
            <a:ext cx="9404723" cy="1400530"/>
          </a:xfrm>
        </p:spPr>
        <p:txBody>
          <a:bodyPr/>
          <a:lstStyle/>
          <a:p>
            <a:r>
              <a:rPr lang="fr-FR" b="1" dirty="0"/>
              <a:t>Chapitres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2B77C8-3F45-46D7-A588-92244E278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079" y="1878148"/>
            <a:ext cx="8946541" cy="4195481"/>
          </a:xfrm>
        </p:spPr>
        <p:txBody>
          <a:bodyPr/>
          <a:lstStyle/>
          <a:p>
            <a:r>
              <a:rPr lang="fr-FR" sz="4000" dirty="0"/>
              <a:t>Espaces</a:t>
            </a:r>
          </a:p>
          <a:p>
            <a:r>
              <a:rPr lang="fr-FR" sz="4000" dirty="0"/>
              <a:t>Matériel</a:t>
            </a:r>
          </a:p>
          <a:p>
            <a:r>
              <a:rPr lang="fr-FR" sz="4000" dirty="0"/>
              <a:t>Déroulement</a:t>
            </a:r>
          </a:p>
          <a:p>
            <a:r>
              <a:rPr lang="fr-FR" sz="4000" dirty="0"/>
              <a:t>Philosophies</a:t>
            </a:r>
          </a:p>
          <a:p>
            <a:endParaRPr lang="fr-FR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4FB4CB9-E8B5-4E45-A596-FA7396255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94" y="528505"/>
            <a:ext cx="4362915" cy="55451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937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AA066-4ECA-4E42-8543-AACBC7E8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Imbibage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9A936F-019B-41A0-95C4-FAE0F53CF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989" y="2016410"/>
            <a:ext cx="9290990" cy="4606211"/>
          </a:xfrm>
        </p:spPr>
        <p:txBody>
          <a:bodyPr/>
          <a:lstStyle/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Grand bac</a:t>
            </a: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Gant en caoutchoucs/</a:t>
            </a:r>
            <a:r>
              <a:rPr lang="fr-F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Mapa</a:t>
            </a:r>
            <a:endParaRPr lang="fr-F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Pipette ou flacon liquide vaisselle</a:t>
            </a: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Pompe à pétrole/entonnoir</a:t>
            </a: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Pulvérisateur à eau</a:t>
            </a: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Trousse à outils</a:t>
            </a:r>
          </a:p>
          <a:p>
            <a:endParaRPr lang="fr-F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434" name="Picture 2" descr="Gants de ménage en latex - MAPA - Rose">
            <a:extLst>
              <a:ext uri="{FF2B5EF4-FFF2-40B4-BE49-F238E27FC236}">
                <a16:creationId xmlns:a16="http://schemas.microsoft.com/office/drawing/2014/main" id="{C6F3C275-62E9-47A7-B64E-701D3DC91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95" y="2461630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Evier en acier inoxydable Vogue - 1000 x 600">
            <a:extLst>
              <a:ext uri="{FF2B5EF4-FFF2-40B4-BE49-F238E27FC236}">
                <a16:creationId xmlns:a16="http://schemas.microsoft.com/office/drawing/2014/main" id="{D3DB9C58-F468-4ED8-80AD-0461AD007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13" y="183622"/>
            <a:ext cx="2204506" cy="220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Pompe électrique pour pétrole | Castorama">
            <a:extLst>
              <a:ext uri="{FF2B5EF4-FFF2-40B4-BE49-F238E27FC236}">
                <a16:creationId xmlns:a16="http://schemas.microsoft.com/office/drawing/2014/main" id="{085B92AC-8C67-4D42-A73A-81368A59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096" y="183622"/>
            <a:ext cx="2010348" cy="201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>
            <a:extLst>
              <a:ext uri="{FF2B5EF4-FFF2-40B4-BE49-F238E27FC236}">
                <a16:creationId xmlns:a16="http://schemas.microsoft.com/office/drawing/2014/main" id="{77A4AA5C-29F6-4C2F-98E8-A2F24031A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445" y="183623"/>
            <a:ext cx="2010348" cy="201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>
            <a:extLst>
              <a:ext uri="{FF2B5EF4-FFF2-40B4-BE49-F238E27FC236}">
                <a16:creationId xmlns:a16="http://schemas.microsoft.com/office/drawing/2014/main" id="{AFAD61E9-0E13-4A0D-8636-CF2646D19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444" y="2334674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7FC9CD-D2CA-46FB-BC21-005D699D2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5793" y="2008380"/>
            <a:ext cx="2010349" cy="4095386"/>
          </a:xfrm>
          <a:prstGeom prst="rect">
            <a:avLst/>
          </a:prstGeom>
        </p:spPr>
      </p:pic>
      <p:pic>
        <p:nvPicPr>
          <p:cNvPr id="18448" name="Picture 16" descr="Vaporisateur compact à main avec Pompe et Dragonne pour Été | Pearl.fr">
            <a:extLst>
              <a:ext uri="{FF2B5EF4-FFF2-40B4-BE49-F238E27FC236}">
                <a16:creationId xmlns:a16="http://schemas.microsoft.com/office/drawing/2014/main" id="{68884C24-4D99-4814-9396-F60B9D3E7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016" y="4469234"/>
            <a:ext cx="3011624" cy="226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706611F-2C19-4133-83F0-6D909C47BE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5713" y="4402032"/>
            <a:ext cx="2842150" cy="237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4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EA5B72-39E2-432C-95FE-40292EF8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Pétrole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212090-468F-42AC-A607-C9F1D7DF6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14" y="1611177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Le fournir permet de se faire aimer et que les gens n’amènent pas leur propre produit.</a:t>
            </a:r>
          </a:p>
          <a:p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Pétrole désaromatisé uniquement.</a:t>
            </a:r>
          </a:p>
          <a:p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Refuser les pétroles persos.</a:t>
            </a:r>
          </a:p>
          <a:p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Grand débat pour les cracheurs.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32734D-6C05-4EA0-BEE4-AB2E1161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544" y="2957804"/>
            <a:ext cx="4256942" cy="36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2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45F895-E11C-4F77-A707-C19EE287A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FB30CF-5A90-4B4C-9313-E24490665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73" y="1402737"/>
            <a:ext cx="4237653" cy="2694262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Bon système son</a:t>
            </a:r>
          </a:p>
          <a:p>
            <a:pPr defTabSz="914400">
              <a:lnSpc>
                <a:spcPct val="90000"/>
              </a:lnSpc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Bonne qualité</a:t>
            </a:r>
          </a:p>
          <a:p>
            <a:pPr defTabSz="914400">
              <a:lnSpc>
                <a:spcPct val="90000"/>
              </a:lnSpc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Diversité musicale</a:t>
            </a:r>
          </a:p>
          <a:p>
            <a:pPr defTabSz="914400">
              <a:lnSpc>
                <a:spcPct val="90000"/>
              </a:lnSpc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Attention aux voisins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EC8EC38-7E4B-4E7C-885B-97EFED77D7DB}"/>
              </a:ext>
            </a:extLst>
          </p:cNvPr>
          <p:cNvSpPr txBox="1">
            <a:spLocks/>
          </p:cNvSpPr>
          <p:nvPr/>
        </p:nvSpPr>
        <p:spPr>
          <a:xfrm>
            <a:off x="5372100" y="234497"/>
            <a:ext cx="6261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Eclairage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28CB996E-1941-4037-91AF-73AC47BDE3DA}"/>
              </a:ext>
            </a:extLst>
          </p:cNvPr>
          <p:cNvSpPr txBox="1">
            <a:spLocks/>
          </p:cNvSpPr>
          <p:nvPr/>
        </p:nvSpPr>
        <p:spPr>
          <a:xfrm>
            <a:off x="5372100" y="1467191"/>
            <a:ext cx="5181600" cy="31265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Obligatoire sur site</a:t>
            </a: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Important pour les bénévoles (notamment à l’</a:t>
            </a:r>
            <a:r>
              <a:rPr lang="fr-F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imbibage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)</a:t>
            </a: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Bien sur la </a:t>
            </a:r>
            <a:r>
              <a:rPr lang="fr-F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firespace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pour la </a:t>
            </a:r>
            <a:b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mettre en valeur</a:t>
            </a: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Bien choisir les couleurs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4845DC6-71F1-4D21-B849-A2EFD15C35FD}"/>
              </a:ext>
            </a:extLst>
          </p:cNvPr>
          <p:cNvSpPr txBox="1">
            <a:spLocks/>
          </p:cNvSpPr>
          <p:nvPr/>
        </p:nvSpPr>
        <p:spPr>
          <a:xfrm>
            <a:off x="838200" y="3646487"/>
            <a:ext cx="4038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Décoration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7B041CF-5004-46DF-B156-EB19F563395D}"/>
              </a:ext>
            </a:extLst>
          </p:cNvPr>
          <p:cNvSpPr txBox="1">
            <a:spLocks/>
          </p:cNvSpPr>
          <p:nvPr/>
        </p:nvSpPr>
        <p:spPr>
          <a:xfrm>
            <a:off x="838200" y="4879182"/>
            <a:ext cx="4533900" cy="10779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Faites kiffer vos </a:t>
            </a:r>
            <a:r>
              <a:rPr lang="fr-F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burneurs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!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Psyché, méd fan, post-apo…</a:t>
            </a:r>
          </a:p>
        </p:txBody>
      </p:sp>
    </p:spTree>
    <p:extLst>
      <p:ext uri="{BB962C8B-B14F-4D97-AF65-F5344CB8AC3E}">
        <p14:creationId xmlns:p14="http://schemas.microsoft.com/office/powerpoint/2010/main" val="275256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 build="p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8D50989-46DB-4590-A9D7-BCB1A2370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0"/>
          <a:stretch/>
        </p:blipFill>
        <p:spPr bwMode="auto">
          <a:xfrm>
            <a:off x="3170481" y="0"/>
            <a:ext cx="9021519" cy="66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8E7CD8FE-30E1-4D4A-AD75-D1FE2A6B1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54" y="125960"/>
            <a:ext cx="3067473" cy="2071396"/>
          </a:xfrm>
        </p:spPr>
        <p:txBody>
          <a:bodyPr/>
          <a:lstStyle/>
          <a:p>
            <a:r>
              <a:rPr lang="fr-FR" sz="3600" dirty="0" err="1">
                <a:solidFill>
                  <a:schemeClr val="bg1"/>
                </a:solidFill>
              </a:rPr>
              <a:t>Firespace</a:t>
            </a:r>
            <a:r>
              <a:rPr lang="fr-FR" sz="3600" dirty="0">
                <a:solidFill>
                  <a:schemeClr val="bg1"/>
                </a:solidFill>
              </a:rPr>
              <a:t> </a:t>
            </a:r>
            <a:r>
              <a:rPr lang="fr-FR" sz="3600" dirty="0" err="1">
                <a:solidFill>
                  <a:schemeClr val="bg1"/>
                </a:solidFill>
              </a:rPr>
              <a:t>Glühwein</a:t>
            </a:r>
            <a:r>
              <a:rPr lang="fr-FR" sz="3600" dirty="0">
                <a:solidFill>
                  <a:schemeClr val="bg1"/>
                </a:solidFill>
              </a:rPr>
              <a:t> 2019</a:t>
            </a:r>
          </a:p>
        </p:txBody>
      </p:sp>
      <p:pic>
        <p:nvPicPr>
          <p:cNvPr id="7176" name="Picture 8" descr="Affiche Gluhwein 2019 / 12e convention Française de jonglerie | Gabriel  Uribe Portfolio">
            <a:extLst>
              <a:ext uri="{FF2B5EF4-FFF2-40B4-BE49-F238E27FC236}">
                <a16:creationId xmlns:a16="http://schemas.microsoft.com/office/drawing/2014/main" id="{929A9E04-F608-489A-9122-E395BBEDF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1978"/>
            <a:ext cx="3191527" cy="451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269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8B8E60-48C2-4A48-92AA-98912705F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67473" cy="2071396"/>
          </a:xfrm>
        </p:spPr>
        <p:txBody>
          <a:bodyPr/>
          <a:lstStyle/>
          <a:p>
            <a:r>
              <a:rPr lang="fr-FR" sz="3600" dirty="0" err="1">
                <a:solidFill>
                  <a:schemeClr val="bg1"/>
                </a:solidFill>
              </a:rPr>
              <a:t>Firespace</a:t>
            </a:r>
            <a:r>
              <a:rPr lang="fr-FR" sz="3600" dirty="0">
                <a:solidFill>
                  <a:schemeClr val="bg1"/>
                </a:solidFill>
              </a:rPr>
              <a:t> </a:t>
            </a:r>
            <a:r>
              <a:rPr lang="fr-FR" sz="3600" dirty="0" err="1">
                <a:solidFill>
                  <a:schemeClr val="bg1"/>
                </a:solidFill>
              </a:rPr>
              <a:t>Glühwein</a:t>
            </a:r>
            <a:r>
              <a:rPr lang="fr-FR" sz="3600" dirty="0">
                <a:solidFill>
                  <a:schemeClr val="bg1"/>
                </a:solidFill>
              </a:rPr>
              <a:t> 2019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3BA12636-DBF4-496B-9D83-689791FD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912" y="-28132"/>
            <a:ext cx="9833395" cy="688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Affiche Gluhwein 2019 / 12e convention Française de jonglerie | Gabriel  Uribe Portfolio">
            <a:extLst>
              <a:ext uri="{FF2B5EF4-FFF2-40B4-BE49-F238E27FC236}">
                <a16:creationId xmlns:a16="http://schemas.microsoft.com/office/drawing/2014/main" id="{7E0C2BC0-50BD-4018-A870-2440053199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582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0269C4-C3F8-4CFB-AF9C-D252EF5B3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4299113" cy="1400530"/>
          </a:xfrm>
        </p:spPr>
        <p:txBody>
          <a:bodyPr/>
          <a:lstStyle/>
          <a:p>
            <a:r>
              <a:rPr lang="fr-FR" dirty="0"/>
              <a:t>Bibasse 200 ?</a:t>
            </a:r>
          </a:p>
        </p:txBody>
      </p:sp>
      <p:pic>
        <p:nvPicPr>
          <p:cNvPr id="12290" name="Picture 2" descr="Aucune description de photo disponible.">
            <a:extLst>
              <a:ext uri="{FF2B5EF4-FFF2-40B4-BE49-F238E27FC236}">
                <a16:creationId xmlns:a16="http://schemas.microsoft.com/office/drawing/2014/main" id="{3F053DF4-EA4B-411A-BD45-2DDE4CD5B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6" b="35510"/>
          <a:stretch/>
        </p:blipFill>
        <p:spPr bwMode="auto">
          <a:xfrm>
            <a:off x="4476749" y="-1"/>
            <a:ext cx="7715251" cy="556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655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ucune description de photo disponible.">
            <a:extLst>
              <a:ext uri="{FF2B5EF4-FFF2-40B4-BE49-F238E27FC236}">
                <a16:creationId xmlns:a16="http://schemas.microsoft.com/office/drawing/2014/main" id="{2181D831-2A5D-4151-8491-14DA33359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0"/>
            <a:ext cx="10274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839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ucune description de photo disponible.">
            <a:extLst>
              <a:ext uri="{FF2B5EF4-FFF2-40B4-BE49-F238E27FC236}">
                <a16:creationId xmlns:a16="http://schemas.microsoft.com/office/drawing/2014/main" id="{7901E2AC-06B6-4C5C-B7F8-76DDD6E49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0"/>
            <a:ext cx="10274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48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Aucune description de photo disponible.">
            <a:extLst>
              <a:ext uri="{FF2B5EF4-FFF2-40B4-BE49-F238E27FC236}">
                <a16:creationId xmlns:a16="http://schemas.microsoft.com/office/drawing/2014/main" id="{5EFA2482-D480-47F8-A09B-62805342B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12" y="2642257"/>
            <a:ext cx="6325565" cy="421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FD6880-2721-4B0E-A76E-5B2A149B0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3" y="102637"/>
            <a:ext cx="3691661" cy="2621902"/>
          </a:xfrm>
          <a:prstGeom prst="rect">
            <a:avLst/>
          </a:prstGeom>
        </p:spPr>
      </p:pic>
      <p:pic>
        <p:nvPicPr>
          <p:cNvPr id="10242" name="Picture 2" descr="Peut être une image de 1 personne">
            <a:extLst>
              <a:ext uri="{FF2B5EF4-FFF2-40B4-BE49-F238E27FC236}">
                <a16:creationId xmlns:a16="http://schemas.microsoft.com/office/drawing/2014/main" id="{FC7E7E0B-DEE1-44FE-A6D5-71628B7A8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28" y="102637"/>
            <a:ext cx="3922119" cy="261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ucune description de photo disponible.">
            <a:extLst>
              <a:ext uri="{FF2B5EF4-FFF2-40B4-BE49-F238E27FC236}">
                <a16:creationId xmlns:a16="http://schemas.microsoft.com/office/drawing/2014/main" id="{AF89311A-4199-4650-A864-8AD548B7A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2" b="5579"/>
          <a:stretch/>
        </p:blipFill>
        <p:spPr bwMode="auto">
          <a:xfrm>
            <a:off x="7955341" y="0"/>
            <a:ext cx="4111271" cy="434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ucune description de photo disponible.">
            <a:extLst>
              <a:ext uri="{FF2B5EF4-FFF2-40B4-BE49-F238E27FC236}">
                <a16:creationId xmlns:a16="http://schemas.microsoft.com/office/drawing/2014/main" id="{08A88D2D-84BC-481C-8191-391745445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3" y="2828731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391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F75F1-6EA9-426A-A7B4-A59107994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Déroulement/procédure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4FE53F-0973-41A2-8E38-2EEBDEB0B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344" y="1763669"/>
            <a:ext cx="8946541" cy="419548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Montage en amont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Pendant la </a:t>
            </a:r>
            <a:r>
              <a:rPr lang="fr-FR" sz="3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firespace</a:t>
            </a:r>
            <a:endParaRPr lang="fr-FR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fr-FR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Démontage </a:t>
            </a:r>
            <a:br>
              <a:rPr lang="fr-FR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fr-FR" sz="3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le moment de solitude</a:t>
            </a:r>
            <a:endParaRPr lang="fr-FR" sz="36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4C6F01-B7D4-4F82-8B3D-08B4C9209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53" y="3022633"/>
            <a:ext cx="4706550" cy="3479023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5180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3AB0D3-802F-4D57-9C72-B5B69A249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Les espaces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B6FFE0-7A4A-4925-92CB-5954E25B6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59" y="1558212"/>
            <a:ext cx="9404723" cy="4718179"/>
          </a:xfrm>
        </p:spPr>
        <p:txBody>
          <a:bodyPr>
            <a:normAutofit fontScale="77500" lnSpcReduction="20000"/>
          </a:bodyPr>
          <a:lstStyle/>
          <a:p>
            <a:r>
              <a:rPr lang="fr-FR" sz="2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Espaces principaux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fr-FR" sz="2400" b="0" i="0" u="none" strike="noStrik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eorgia" panose="02040502050405020303" pitchFamily="18" charset="0"/>
              </a:rPr>
              <a:t>Espace de pratique (de jonglerie enflammée pas de volley massue)</a:t>
            </a:r>
            <a:endParaRPr lang="fr-FR" dirty="0">
              <a:solidFill>
                <a:schemeClr val="accent3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fr-FR" sz="2400" b="0" i="0" u="none" strike="noStrik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eorgia" panose="02040502050405020303" pitchFamily="18" charset="0"/>
              </a:rPr>
              <a:t>Espace de </a:t>
            </a:r>
            <a:r>
              <a:rPr lang="fr-FR" sz="2400" b="0" i="0" u="none" strike="noStrike" dirty="0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eorgia" panose="02040502050405020303" pitchFamily="18" charset="0"/>
              </a:rPr>
              <a:t>safety</a:t>
            </a:r>
            <a:r>
              <a:rPr lang="fr-FR" sz="2400" b="0" i="0" u="none" strike="noStrik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eorgia" panose="02040502050405020303" pitchFamily="18" charset="0"/>
              </a:rPr>
              <a:t> et extinction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fr-FR" sz="2400" b="0" i="0" u="none" strike="noStrik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eorgia" panose="02040502050405020303" pitchFamily="18" charset="0"/>
              </a:rPr>
              <a:t>Espace de dip, quick dip et essorage</a:t>
            </a:r>
            <a:endParaRPr lang="fr-FR" dirty="0">
              <a:solidFill>
                <a:schemeClr val="accent3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fr-FR" sz="2400" b="0" i="0" u="none" strike="noStrik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eorgia" panose="02040502050405020303" pitchFamily="18" charset="0"/>
              </a:rPr>
              <a:t>Espace de stockage des </a:t>
            </a:r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a</a:t>
            </a:r>
            <a:r>
              <a:rPr lang="fr-FR" sz="2400" b="0" i="0" u="none" strike="noStrik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eorgia" panose="02040502050405020303" pitchFamily="18" charset="0"/>
              </a:rPr>
              <a:t>grès (éteints), vestiaire pratiquant</a:t>
            </a:r>
            <a:endParaRPr lang="fr-FR" dirty="0">
              <a:solidFill>
                <a:schemeClr val="accent3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fr-FR" sz="2400" b="0" i="0" u="none" strike="noStrik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eorgia" panose="02040502050405020303" pitchFamily="18" charset="0"/>
              </a:rPr>
              <a:t>Espace public (sol, bancs, gradins)</a:t>
            </a:r>
            <a:endParaRPr lang="fr-F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/>
            <a:endParaRPr lang="fr-F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fr-FR" sz="2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Espaces Secondaires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Stockage matériel son/lumière/régie pour la journée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Loge artistes et orga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Régisseur son/DJ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Espace de pratique spécial ( cracheurs de feu,  initiation, photo, 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Zone de préparation d'un spectacle (chauffe charbon, artifices) </a:t>
            </a:r>
          </a:p>
        </p:txBody>
      </p:sp>
    </p:spTree>
    <p:extLst>
      <p:ext uri="{BB962C8B-B14F-4D97-AF65-F5344CB8AC3E}">
        <p14:creationId xmlns:p14="http://schemas.microsoft.com/office/powerpoint/2010/main" val="33644396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BD541D-8591-4938-9E56-DAC21C43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</p:spPr>
        <p:txBody>
          <a:bodyPr/>
          <a:lstStyle/>
          <a:p>
            <a:r>
              <a:rPr lang="fr-FR" dirty="0"/>
              <a:t>Montage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2DFC74-D4D8-4E19-A269-4CAB4B29D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5159375"/>
          </a:xfrm>
        </p:spPr>
        <p:txBody>
          <a:bodyPr>
            <a:normAutofit/>
          </a:bodyPr>
          <a:lstStyle/>
          <a:p>
            <a:pPr algn="just" fontAlgn="base">
              <a:spcBef>
                <a:spcPts val="1200"/>
              </a:spcBef>
            </a:pPr>
            <a:r>
              <a:rPr lang="fr-FR" sz="1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En amont:</a:t>
            </a:r>
          </a:p>
          <a:p>
            <a:pPr lvl="1" algn="just" fontAlgn="base">
              <a:spcBef>
                <a:spcPts val="1200"/>
              </a:spcBef>
            </a:pPr>
            <a:r>
              <a:rPr lang="fr-FR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Connaitre le site (électricité, eau, espaces, entrées et sorties, bâtiments utilisables…)</a:t>
            </a:r>
          </a:p>
          <a:p>
            <a:pPr lvl="1" algn="just" fontAlgn="base">
              <a:spcBef>
                <a:spcPts val="1200"/>
              </a:spcBef>
            </a:pPr>
            <a:r>
              <a:rPr lang="fr-FR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prévoir un bon nombre de bénévoles, et les coacher</a:t>
            </a:r>
          </a:p>
          <a:p>
            <a:pPr lvl="1" algn="just" fontAlgn="base">
              <a:spcBef>
                <a:spcPts val="1200"/>
              </a:spcBef>
            </a:pPr>
            <a:r>
              <a:rPr lang="fr-FR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Organiser les accès véhicules (lieux et heures bien organisés). </a:t>
            </a:r>
          </a:p>
          <a:p>
            <a:pPr lvl="1" algn="just" fontAlgn="base">
              <a:spcBef>
                <a:spcPts val="1200"/>
              </a:spcBef>
            </a:pPr>
            <a:r>
              <a:rPr lang="fr-FR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Tout planifier (rendez vous avec les artistes et intervenants, briefing bénévoles…)</a:t>
            </a:r>
          </a:p>
          <a:p>
            <a:pPr lvl="1" algn="just" fontAlgn="base">
              <a:spcBef>
                <a:spcPts val="1200"/>
              </a:spcBef>
              <a:spcAft>
                <a:spcPts val="1200"/>
              </a:spcAft>
            </a:pPr>
            <a:r>
              <a:rPr lang="fr-FR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Bien connaître les autres pôles de la convention : 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b</a:t>
            </a:r>
            <a:r>
              <a:rPr lang="fr-FR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énévole, technique, programmation... </a:t>
            </a:r>
          </a:p>
          <a:p>
            <a:pPr algn="just" fontAlgn="base">
              <a:spcBef>
                <a:spcPts val="0"/>
              </a:spcBef>
            </a:pPr>
            <a:r>
              <a:rPr lang="fr-FR" sz="1800" b="1" i="0" u="none" strike="noStrik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eorgia" panose="02040502050405020303" pitchFamily="18" charset="0"/>
              </a:rPr>
              <a:t>Sur site</a:t>
            </a:r>
          </a:p>
          <a:p>
            <a:pPr lvl="1" algn="just" fontAlgn="base">
              <a:spcBef>
                <a:spcPts val="0"/>
              </a:spcBef>
            </a:pPr>
            <a:r>
              <a:rPr lang="fr-FR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venir vraiment à l’avance.</a:t>
            </a:r>
          </a:p>
          <a:p>
            <a:pPr lvl="1" algn="just" fontAlgn="base">
              <a:spcBef>
                <a:spcPts val="1200"/>
              </a:spcBef>
            </a:pPr>
            <a:r>
              <a:rPr lang="fr-FR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Sécuriser le site (Matériaux dangereux et inflammables, câbles qui traînent, plan d’évacuation d’urgence…).</a:t>
            </a:r>
          </a:p>
          <a:p>
            <a:pPr lvl="1" algn="just" fontAlgn="base">
              <a:spcBef>
                <a:spcPts val="1200"/>
              </a:spcBef>
            </a:pPr>
            <a:r>
              <a:rPr lang="fr-FR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Accueillir les bénévoles.</a:t>
            </a:r>
          </a:p>
          <a:p>
            <a:pPr lvl="1" algn="just" fontAlgn="base">
              <a:spcBef>
                <a:spcPts val="1200"/>
              </a:spcBef>
            </a:pPr>
            <a:r>
              <a:rPr lang="fr-FR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Installer et bien noter qui a amené quoi.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425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CCA111-01CB-4299-A317-CC1285D93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Firespace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BB7642-327A-432B-9124-A102773DB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7156" cy="1839167"/>
          </a:xfrm>
        </p:spPr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Avant</a:t>
            </a:r>
          </a:p>
          <a:p>
            <a:pPr lvl="1" fontAlgn="base"/>
            <a:r>
              <a:rPr lang="fr-F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Re-préparer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la </a:t>
            </a:r>
            <a:r>
              <a:rPr lang="fr-F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firespace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(1 à 2h) : tout sortir, pétrole dans les bac, ouvrir les espaces</a:t>
            </a:r>
          </a:p>
          <a:p>
            <a:pPr lvl="1" fontAlgn="base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Re-briefing bénévoles et coup de motivation. S’assurer qu’il n’y ait pas de retard dans le programme du reste de la </a:t>
            </a:r>
            <a:r>
              <a:rPr lang="fr-F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conv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 fontAlgn="base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Annonce des règles de sécurité</a:t>
            </a:r>
          </a:p>
        </p:txBody>
      </p:sp>
      <p:pic>
        <p:nvPicPr>
          <p:cNvPr id="19458" name="Picture 2" descr="LE CRABE AUX PINCES D&amp;#39;OR : UNE VÉRITABLE ÉPOPÉE DE L&amp;#39;IVRESSE. - TINTINOMANIA">
            <a:extLst>
              <a:ext uri="{FF2B5EF4-FFF2-40B4-BE49-F238E27FC236}">
                <a16:creationId xmlns:a16="http://schemas.microsoft.com/office/drawing/2014/main" id="{EE706BCA-221B-414C-9885-5AD30B191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63" y="2873730"/>
            <a:ext cx="401002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70A6B82-E625-4F02-9E24-2B274673CFFF}"/>
              </a:ext>
            </a:extLst>
          </p:cNvPr>
          <p:cNvSpPr txBox="1">
            <a:spLocks/>
          </p:cNvSpPr>
          <p:nvPr/>
        </p:nvSpPr>
        <p:spPr>
          <a:xfrm>
            <a:off x="836644" y="3253778"/>
            <a:ext cx="10302552" cy="1839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Pendant</a:t>
            </a: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Bien s’occuper de ses bénévoles. (Rhum à l’appui).</a:t>
            </a: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S’amuser.</a:t>
            </a: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Gérer les </a:t>
            </a:r>
            <a:r>
              <a:rPr lang="fr-F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ptits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soucis.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EDE013C-C728-4560-BCA1-DF55987DD07C}"/>
              </a:ext>
            </a:extLst>
          </p:cNvPr>
          <p:cNvSpPr txBox="1">
            <a:spLocks/>
          </p:cNvSpPr>
          <p:nvPr/>
        </p:nvSpPr>
        <p:spPr>
          <a:xfrm>
            <a:off x="852438" y="5018833"/>
            <a:ext cx="10638454" cy="1839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Après </a:t>
            </a:r>
            <a:r>
              <a:rPr lang="fr-FR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(pas trop tard si y’a des voisins)</a:t>
            </a: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Débrief bénévole</a:t>
            </a: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Refermer et sécuriser la </a:t>
            </a:r>
            <a:r>
              <a:rPr lang="fr-F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firespace</a:t>
            </a:r>
            <a:endParaRPr lang="fr-F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92A224-7453-42DE-B7EA-24F2F864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Démontage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5C9D2-6D3E-4B3C-BDF5-CBF0E2A33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079" y="2052918"/>
            <a:ext cx="8946541" cy="4195481"/>
          </a:xfrm>
        </p:spPr>
        <p:txBody>
          <a:bodyPr/>
          <a:lstStyle/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Prévoir du monde pour pas finir tout seul.</a:t>
            </a:r>
          </a:p>
          <a:p>
            <a:endParaRPr lang="fr-F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Comme le montage mais à l’envers.</a:t>
            </a:r>
          </a:p>
          <a:p>
            <a:endParaRPr lang="fr-F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Bien rendre qu’es ce qui est à qui.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1E084C0-7068-48D8-93E2-F0B0F781D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162" y="1462547"/>
            <a:ext cx="4463727" cy="478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B7FBE-FC19-4BC4-A176-0D3D1E9A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Philosophies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07E9E5-2D9F-4E9B-B24E-FA33E9ED3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Pourquoi la </a:t>
            </a:r>
            <a:r>
              <a:rPr lang="fr-FR" sz="3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firespace</a:t>
            </a:r>
            <a:endParaRPr lang="fr-FR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fr-FR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Bénévoles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3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Speach</a:t>
            </a:r>
            <a:r>
              <a:rPr lang="fr-FR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de </a:t>
            </a:r>
            <a:r>
              <a:rPr lang="fr-FR" sz="3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firespace</a:t>
            </a:r>
            <a:endParaRPr lang="fr-FR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fr-FR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Autre</a:t>
            </a:r>
          </a:p>
        </p:txBody>
      </p:sp>
    </p:spTree>
    <p:extLst>
      <p:ext uri="{BB962C8B-B14F-4D97-AF65-F5344CB8AC3E}">
        <p14:creationId xmlns:p14="http://schemas.microsoft.com/office/powerpoint/2010/main" val="3909291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BB67E5-C336-44B2-B13D-221AF5FD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la </a:t>
            </a:r>
            <a:r>
              <a:rPr lang="fr-FR" dirty="0" err="1"/>
              <a:t>firespace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A63E9D-72DF-4946-A70A-AFD6D1ECE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Mettez vous à leur place… </a:t>
            </a: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Pas tous un endroit où </a:t>
            </a:r>
            <a:r>
              <a:rPr lang="fr-F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burner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Apprendre plein de tricks pendant la </a:t>
            </a:r>
            <a:r>
              <a:rPr lang="fr-F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conv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’.</a:t>
            </a: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Pouvoir enfin les sortir en feu.</a:t>
            </a: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Faire des rencontres, se la péter.</a:t>
            </a:r>
          </a:p>
          <a:p>
            <a:endParaRPr lang="fr-F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Au final bonne expérience de la </a:t>
            </a:r>
            <a:r>
              <a:rPr lang="fr-FR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conv</a:t>
            </a:r>
            <a:r>
              <a:rPr lang="fr-FR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’ et envie d’y retourner !</a:t>
            </a:r>
          </a:p>
        </p:txBody>
      </p:sp>
    </p:spTree>
    <p:extLst>
      <p:ext uri="{BB962C8B-B14F-4D97-AF65-F5344CB8AC3E}">
        <p14:creationId xmlns:p14="http://schemas.microsoft.com/office/powerpoint/2010/main" val="330225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EA5FB4-C12F-4C18-8F0C-437262B8B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Bénévoles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56FCF9-B2FF-4018-B876-B464AADA2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665663"/>
          </a:xfrm>
        </p:spPr>
        <p:txBody>
          <a:bodyPr>
            <a:normAutofit fontScale="92500" lnSpcReduction="20000"/>
          </a:bodyPr>
          <a:lstStyle/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On peut </a:t>
            </a:r>
            <a:r>
              <a:rPr lang="fr-F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bénévoler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7 fois une heure, </a:t>
            </a:r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mais </a:t>
            </a:r>
            <a:r>
              <a:rPr lang="fr-FR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on ne </a:t>
            </a:r>
            <a:r>
              <a:rPr lang="fr-FR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peut pas </a:t>
            </a:r>
            <a:r>
              <a:rPr lang="fr-FR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bénévoler</a:t>
            </a:r>
            <a:r>
              <a:rPr lang="fr-FR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une fois 7 heures…</a:t>
            </a: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1x7h : Le bénévole a beaucoup d’expérience mais en a vite mare. Sauf si il est fantastique.</a:t>
            </a: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7x1h : Plein de gens à gérer c’est dur mais ils fatiguent moins vite.</a:t>
            </a:r>
            <a:endParaRPr lang="fr-FR" sz="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Autogestion ou dictature</a:t>
            </a: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Autogestion : dur à mettre en place, risque si raté, super si réussi</a:t>
            </a: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Dictature : facile à mettre en place, pas tout le monde apprécie. (certains aiment ça).</a:t>
            </a: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Chef Vs Leader</a:t>
            </a: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Chef : Juste superviseur, fait le tour souvent, toujours disponible pour les urgences.</a:t>
            </a:r>
          </a:p>
          <a:p>
            <a:pPr lvl="1"/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Leader : Prend un rôle de bénévole, esprit d’équipe et motivant.</a:t>
            </a:r>
          </a:p>
          <a:p>
            <a:r>
              <a:rPr lang="fr-F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Burneur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bénévoles</a:t>
            </a:r>
          </a:p>
          <a:p>
            <a:pPr marL="457200" lvl="1" indent="0">
              <a:buNone/>
            </a:pPr>
            <a:r>
              <a:rPr lang="fr-FR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Proposer aux </a:t>
            </a:r>
            <a:r>
              <a:rPr lang="fr-FR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burneurs</a:t>
            </a:r>
            <a:r>
              <a:rPr lang="fr-FR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de donner un coup de main sous menace de fermer la </a:t>
            </a:r>
            <a:r>
              <a:rPr lang="fr-FR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firespace</a:t>
            </a:r>
            <a:endParaRPr lang="fr-FR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Bien être technique </a:t>
            </a:r>
          </a:p>
          <a:p>
            <a:pPr marL="457200" lvl="1" indent="0">
              <a:buNone/>
            </a:pP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T-shirt, bouffe, </a:t>
            </a:r>
            <a:r>
              <a:rPr lang="fr-F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conv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’, informations à l’avance, numéros de tel…</a:t>
            </a:r>
          </a:p>
        </p:txBody>
      </p:sp>
    </p:spTree>
    <p:extLst>
      <p:ext uri="{BB962C8B-B14F-4D97-AF65-F5344CB8AC3E}">
        <p14:creationId xmlns:p14="http://schemas.microsoft.com/office/powerpoint/2010/main" val="14604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D614D4F6-88B9-4713-91E4-AA19AB2E4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20" y="2052735"/>
            <a:ext cx="11847159" cy="428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CD03A182-00B8-42B5-8251-417FE7C69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fr-FR" dirty="0"/>
              <a:t>Planning type</a:t>
            </a:r>
          </a:p>
        </p:txBody>
      </p:sp>
    </p:spTree>
    <p:extLst>
      <p:ext uri="{BB962C8B-B14F-4D97-AF65-F5344CB8AC3E}">
        <p14:creationId xmlns:p14="http://schemas.microsoft.com/office/powerpoint/2010/main" val="282883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E448DC-3348-4F7F-AAE2-5E34EA8BD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088DAC-131D-43CE-A9C5-005195D2F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4" y="1464906"/>
            <a:ext cx="9070139" cy="4783493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Jauge sur l’espace de pratique</a:t>
            </a:r>
          </a:p>
          <a:p>
            <a:pPr marL="0" indent="0">
              <a:buNone/>
            </a:pPr>
            <a:r>
              <a:rPr lang="fr-FR" sz="24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Accepter plus ou moins de monde.</a:t>
            </a:r>
          </a:p>
          <a:p>
            <a:pPr marL="0" indent="0">
              <a:buNone/>
            </a:pPr>
            <a:endParaRPr lang="fr-FR" sz="24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Auto </a:t>
            </a:r>
            <a:r>
              <a:rPr lang="fr-FR" sz="2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exctinction</a:t>
            </a:r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des </a:t>
            </a:r>
            <a:r>
              <a:rPr lang="fr-FR" sz="2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agrés</a:t>
            </a:r>
            <a:endParaRPr lang="fr-F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Les gens éteignent plus ou moins tout seul leur </a:t>
            </a:r>
            <a:r>
              <a:rPr lang="fr-FR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agrés</a:t>
            </a:r>
            <a:r>
              <a:rPr lang="fr-FR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fr-F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Drogue</a:t>
            </a:r>
          </a:p>
          <a:p>
            <a:pPr marL="0" indent="0">
              <a:buNone/>
            </a:pPr>
            <a:r>
              <a:rPr lang="fr-FR" sz="24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C’est </a:t>
            </a:r>
            <a:r>
              <a:rPr lang="fr-FR" sz="24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maaal</a:t>
            </a:r>
            <a:endParaRPr lang="fr-FR" sz="24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6386" name="Picture 2" descr="Peut être une image de 1 personne et sourire">
            <a:extLst>
              <a:ext uri="{FF2B5EF4-FFF2-40B4-BE49-F238E27FC236}">
                <a16:creationId xmlns:a16="http://schemas.microsoft.com/office/drawing/2014/main" id="{56F5E66C-3F1F-4B54-A0E7-DE588C356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963" y="345233"/>
            <a:ext cx="3803780" cy="5697756"/>
          </a:xfrm>
          <a:prstGeom prst="rect">
            <a:avLst/>
          </a:prstGeom>
          <a:solidFill>
            <a:srgbClr val="000000">
              <a:shade val="95000"/>
            </a:srgbClr>
          </a:solidFill>
          <a:ln w="571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8E20D0D-AAAD-4BEB-A89D-BFDE76C0F3BE}"/>
              </a:ext>
            </a:extLst>
          </p:cNvPr>
          <p:cNvSpPr txBox="1">
            <a:spLocks/>
          </p:cNvSpPr>
          <p:nvPr/>
        </p:nvSpPr>
        <p:spPr>
          <a:xfrm>
            <a:off x="978733" y="5186083"/>
            <a:ext cx="3803780" cy="1326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fr-F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International</a:t>
            </a:r>
          </a:p>
        </p:txBody>
      </p:sp>
    </p:spTree>
    <p:extLst>
      <p:ext uri="{BB962C8B-B14F-4D97-AF65-F5344CB8AC3E}">
        <p14:creationId xmlns:p14="http://schemas.microsoft.com/office/powerpoint/2010/main" val="111218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ut être une image de 1 personne">
            <a:extLst>
              <a:ext uri="{FF2B5EF4-FFF2-40B4-BE49-F238E27FC236}">
                <a16:creationId xmlns:a16="http://schemas.microsoft.com/office/drawing/2014/main" id="{A604B117-8D2E-426C-B360-EA9C2871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46" y="0"/>
            <a:ext cx="10274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22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ucune description de photo disponible.">
            <a:extLst>
              <a:ext uri="{FF2B5EF4-FFF2-40B4-BE49-F238E27FC236}">
                <a16:creationId xmlns:a16="http://schemas.microsoft.com/office/drawing/2014/main" id="{B7C7104D-AAC7-410B-A9E6-599086DF0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30" y="0"/>
            <a:ext cx="102743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539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584C34C-3801-4EB0-879B-DF939EFE7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913" y="0"/>
            <a:ext cx="759940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249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5255E-6DB3-47E8-AB0D-A5DFC409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à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29684C-1D9B-4D51-989D-807669A41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70693"/>
            <a:ext cx="9850827" cy="4195481"/>
          </a:xfrm>
        </p:spPr>
        <p:txBody>
          <a:bodyPr/>
          <a:lstStyle/>
          <a:p>
            <a:r>
              <a:rPr lang="fr-FR" dirty="0"/>
              <a:t>Ley pour la </a:t>
            </a:r>
            <a:r>
              <a:rPr lang="fr-FR" dirty="0" err="1"/>
              <a:t>co-rédaction</a:t>
            </a:r>
            <a:r>
              <a:rPr lang="fr-FR" dirty="0"/>
              <a:t>.</a:t>
            </a:r>
          </a:p>
          <a:p>
            <a:r>
              <a:rPr lang="fr-FR" dirty="0"/>
              <a:t>Toute l’équipe Graülich pour leur travail de dingue.</a:t>
            </a:r>
          </a:p>
          <a:p>
            <a:r>
              <a:rPr lang="fr-FR" dirty="0" err="1"/>
              <a:t>Elfée</a:t>
            </a:r>
            <a:r>
              <a:rPr lang="fr-FR" dirty="0"/>
              <a:t> </a:t>
            </a:r>
            <a:r>
              <a:rPr lang="fr-FR" dirty="0" err="1"/>
              <a:t>Cebook</a:t>
            </a:r>
            <a:r>
              <a:rPr lang="fr-FR" dirty="0"/>
              <a:t>, Didier </a:t>
            </a:r>
            <a:r>
              <a:rPr lang="fr-FR" dirty="0" err="1"/>
              <a:t>Vanspreshen</a:t>
            </a:r>
            <a:r>
              <a:rPr lang="fr-FR" dirty="0"/>
              <a:t>, et Yann </a:t>
            </a:r>
            <a:r>
              <a:rPr lang="fr-FR" dirty="0" err="1"/>
              <a:t>Descambre</a:t>
            </a:r>
            <a:r>
              <a:rPr lang="fr-FR" dirty="0"/>
              <a:t> pour les photos.</a:t>
            </a:r>
          </a:p>
          <a:p>
            <a:r>
              <a:rPr lang="fr-FR" dirty="0"/>
              <a:t>Ceux qui ne se sont pas endormis pendant la présentation.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933CDA3-66DE-434E-ABF3-68B93345F6E0}"/>
              </a:ext>
            </a:extLst>
          </p:cNvPr>
          <p:cNvSpPr txBox="1">
            <a:spLocks/>
          </p:cNvSpPr>
          <p:nvPr/>
        </p:nvSpPr>
        <p:spPr>
          <a:xfrm>
            <a:off x="4969296" y="3429000"/>
            <a:ext cx="369884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Questions 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7ED698-20B0-4E80-A2A1-86D1085DDA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6" t="18360" r="13595" b="17378"/>
          <a:stretch/>
        </p:blipFill>
        <p:spPr>
          <a:xfrm>
            <a:off x="8920066" y="3191069"/>
            <a:ext cx="2980190" cy="34174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55644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F443C2-9BB5-49A2-98A5-28E68505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Espace de pratique (Cœur de la </a:t>
            </a:r>
            <a:r>
              <a:rPr lang="fr-FR" dirty="0" err="1"/>
              <a:t>firespace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102C4D-0553-4142-B605-4BCDDC45F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3342579" cy="705025"/>
          </a:xfrm>
        </p:spPr>
        <p:txBody>
          <a:bodyPr>
            <a:normAutofit/>
          </a:bodyPr>
          <a:lstStyle/>
          <a:p>
            <a:r>
              <a:rPr lang="fr-FR" dirty="0"/>
              <a:t>Sur sol in-</a:t>
            </a:r>
            <a:r>
              <a:rPr lang="fr-FR" dirty="0" err="1"/>
              <a:t>inflamable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828C97-D1C5-4A34-B647-C2D46090B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147" y="1534391"/>
            <a:ext cx="2177992" cy="1121905"/>
          </a:xfrm>
          <a:prstGeom prst="rect">
            <a:avLst/>
          </a:prstGeom>
        </p:spPr>
      </p:pic>
      <p:pic>
        <p:nvPicPr>
          <p:cNvPr id="2050" name="Picture 2" descr="L&amp;#39;herbe sèche n&amp;#39;arrange pas les affaires des agriculteurs">
            <a:extLst>
              <a:ext uri="{FF2B5EF4-FFF2-40B4-BE49-F238E27FC236}">
                <a16:creationId xmlns:a16="http://schemas.microsoft.com/office/drawing/2014/main" id="{6DF299D5-BA96-4942-B149-81E6CBC1B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297" y="1534391"/>
            <a:ext cx="1996028" cy="112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rais — Wikipédia">
            <a:extLst>
              <a:ext uri="{FF2B5EF4-FFF2-40B4-BE49-F238E27FC236}">
                <a16:creationId xmlns:a16="http://schemas.microsoft.com/office/drawing/2014/main" id="{7BE9AC67-EAC7-4400-A04E-C5A9655BB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009" y="1534028"/>
            <a:ext cx="1533247" cy="112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0820FE6-6DD3-4B47-820C-6D5E00993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624" y="2957613"/>
            <a:ext cx="3059419" cy="2615802"/>
          </a:xfrm>
          <a:prstGeom prst="rect">
            <a:avLst/>
          </a:prstGeom>
        </p:spPr>
      </p:pic>
      <p:sp>
        <p:nvSpPr>
          <p:cNvPr id="8" name="Signe de multiplication 7">
            <a:extLst>
              <a:ext uri="{FF2B5EF4-FFF2-40B4-BE49-F238E27FC236}">
                <a16:creationId xmlns:a16="http://schemas.microsoft.com/office/drawing/2014/main" id="{93053B52-8C2F-48B4-9A0C-C85196A88747}"/>
              </a:ext>
            </a:extLst>
          </p:cNvPr>
          <p:cNvSpPr/>
          <p:nvPr/>
        </p:nvSpPr>
        <p:spPr>
          <a:xfrm>
            <a:off x="9141009" y="1432380"/>
            <a:ext cx="1403991" cy="1325563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igne de multiplication 10">
            <a:extLst>
              <a:ext uri="{FF2B5EF4-FFF2-40B4-BE49-F238E27FC236}">
                <a16:creationId xmlns:a16="http://schemas.microsoft.com/office/drawing/2014/main" id="{0A048B1F-6249-4BEA-AAC5-1227C6F0504D}"/>
              </a:ext>
            </a:extLst>
          </p:cNvPr>
          <p:cNvSpPr/>
          <p:nvPr/>
        </p:nvSpPr>
        <p:spPr>
          <a:xfrm>
            <a:off x="7195662" y="1432380"/>
            <a:ext cx="1403991" cy="1325563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utoShape 6" descr="Ruban signalisation chantier - Toutembal, rubalise de balisage">
            <a:extLst>
              <a:ext uri="{FF2B5EF4-FFF2-40B4-BE49-F238E27FC236}">
                <a16:creationId xmlns:a16="http://schemas.microsoft.com/office/drawing/2014/main" id="{D472FBAA-263B-4D16-B99F-D519362218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6" name="Picture 8" descr="Ruban signalisation chantier - Toutembal, rubalise de balisage">
            <a:extLst>
              <a:ext uri="{FF2B5EF4-FFF2-40B4-BE49-F238E27FC236}">
                <a16:creationId xmlns:a16="http://schemas.microsoft.com/office/drawing/2014/main" id="{7A2EEB6C-4522-475C-AE6E-8C1156A2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027" y="3469206"/>
            <a:ext cx="1493145" cy="99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FE383D2-821D-4E4B-9BDA-88A2B49B0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139" y="3422863"/>
            <a:ext cx="1493146" cy="14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2" descr="Torches à huile en bambou 120 cm - Lot de 10 - Outils-et-Nature.fr">
            <a:extLst>
              <a:ext uri="{FF2B5EF4-FFF2-40B4-BE49-F238E27FC236}">
                <a16:creationId xmlns:a16="http://schemas.microsoft.com/office/drawing/2014/main" id="{BBD874CE-E20D-4474-A1A8-FC5C8FC652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62" name="Picture 14" descr="Torches à huile en bambou 120 cm - Lot de 10 - Outils-et-Nature.fr">
            <a:extLst>
              <a:ext uri="{FF2B5EF4-FFF2-40B4-BE49-F238E27FC236}">
                <a16:creationId xmlns:a16="http://schemas.microsoft.com/office/drawing/2014/main" id="{337D55C4-DDE0-4326-A713-77A52950D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20" y="4736204"/>
            <a:ext cx="2058651" cy="205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96EC0503-DF6E-4304-8C3B-D5AE6DDA18E6}"/>
              </a:ext>
            </a:extLst>
          </p:cNvPr>
          <p:cNvSpPr txBox="1">
            <a:spLocks/>
          </p:cNvSpPr>
          <p:nvPr/>
        </p:nvSpPr>
        <p:spPr>
          <a:xfrm>
            <a:off x="1102935" y="2477423"/>
            <a:ext cx="5943079" cy="1976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fr-FR" dirty="0"/>
          </a:p>
          <a:p>
            <a:r>
              <a:rPr lang="fr-FR" dirty="0"/>
              <a:t>Pas d’écoulement dans les cours d’eau (possibilité de moquette)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ADD2FA5E-4528-445B-950F-A22C85BE7463}"/>
              </a:ext>
            </a:extLst>
          </p:cNvPr>
          <p:cNvSpPr txBox="1">
            <a:spLocks/>
          </p:cNvSpPr>
          <p:nvPr/>
        </p:nvSpPr>
        <p:spPr>
          <a:xfrm>
            <a:off x="1103312" y="3551828"/>
            <a:ext cx="5021355" cy="1589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fr-FR" dirty="0"/>
          </a:p>
          <a:p>
            <a:r>
              <a:rPr lang="fr-FR" dirty="0"/>
              <a:t>Délimitations de l’espace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0A31E9EF-2521-4747-BA83-7A980B87AEFA}"/>
              </a:ext>
            </a:extLst>
          </p:cNvPr>
          <p:cNvSpPr txBox="1">
            <a:spLocks/>
          </p:cNvSpPr>
          <p:nvPr/>
        </p:nvSpPr>
        <p:spPr>
          <a:xfrm>
            <a:off x="1102935" y="4419722"/>
            <a:ext cx="4383088" cy="12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fr-FR" dirty="0"/>
          </a:p>
          <a:p>
            <a:r>
              <a:rPr lang="fr-FR" dirty="0"/>
              <a:t>Pot d’allumage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807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1" grpId="0" animBg="1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CAF074-E04C-4DD1-BC1F-A04F3418D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3314" name="Picture 2" descr="Peut être une image de 1 personne">
            <a:extLst>
              <a:ext uri="{FF2B5EF4-FFF2-40B4-BE49-F238E27FC236}">
                <a16:creationId xmlns:a16="http://schemas.microsoft.com/office/drawing/2014/main" id="{325C5BF2-25F3-439D-9E31-AEC812086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324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A5E662-F16B-4551-BAF4-2CDC119D7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Safety</a:t>
            </a:r>
            <a:r>
              <a:rPr lang="fr-FR" dirty="0"/>
              <a:t> et </a:t>
            </a:r>
            <a:r>
              <a:rPr lang="fr-FR" dirty="0" err="1"/>
              <a:t>exctinction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40455F-C0E9-4A65-96B0-B9B1D3267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014" y="2043587"/>
            <a:ext cx="8946541" cy="4195481"/>
          </a:xfrm>
        </p:spPr>
        <p:txBody>
          <a:bodyPr/>
          <a:lstStyle/>
          <a:p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 pour 5 jongleurs.</a:t>
            </a:r>
          </a:p>
          <a:p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Départ de feu.</a:t>
            </a:r>
          </a:p>
          <a:p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Eteindre les </a:t>
            </a:r>
            <a:r>
              <a:rPr lang="fr-FR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agrés</a:t>
            </a:r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Entrée sortie (flux entrants, </a:t>
            </a:r>
            <a:b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sortant et gens pas cool).</a:t>
            </a:r>
          </a:p>
          <a:p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Être toujours vigilent.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91E2C89-44C0-4DD8-8040-772842650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197" y="142613"/>
            <a:ext cx="4822651" cy="435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74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48CE02-320E-4609-90EC-58C649EA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5" y="121844"/>
            <a:ext cx="10515600" cy="1325563"/>
          </a:xfrm>
        </p:spPr>
        <p:txBody>
          <a:bodyPr/>
          <a:lstStyle/>
          <a:p>
            <a:r>
              <a:rPr lang="fr-FR" dirty="0"/>
              <a:t>Dipping trempage et essorage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2D74F1-35D9-4D4D-997F-B3812B18B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554" y="1287625"/>
            <a:ext cx="9601421" cy="5035419"/>
          </a:xfrm>
        </p:spPr>
        <p:txBody>
          <a:bodyPr>
            <a:normAutofit lnSpcReduction="10000"/>
          </a:bodyPr>
          <a:lstStyle/>
          <a:p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Dipping</a:t>
            </a:r>
          </a:p>
          <a:p>
            <a:pPr lvl="1"/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S’assurer de la qualité du trempage.</a:t>
            </a:r>
          </a:p>
          <a:p>
            <a:pPr lvl="1"/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Aider à essorer.</a:t>
            </a:r>
          </a:p>
          <a:p>
            <a:pPr marL="0" indent="0">
              <a:buNone/>
            </a:pPr>
            <a:endParaRPr lang="fr-FR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Essorage</a:t>
            </a:r>
          </a:p>
          <a:p>
            <a:pPr lvl="1"/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Individuel avec les </a:t>
            </a:r>
            <a:r>
              <a:rPr lang="fr-FR" sz="2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essoroirs</a:t>
            </a:r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Dans le sens de la piste.</a:t>
            </a:r>
          </a:p>
          <a:p>
            <a:endParaRPr lang="fr-FR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fr-FR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QuickDip</a:t>
            </a:r>
            <a:endParaRPr lang="fr-FR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Rapide et sans goutes.</a:t>
            </a:r>
          </a:p>
          <a:p>
            <a:pPr marL="0" indent="0">
              <a:buNone/>
            </a:pPr>
            <a:endParaRPr lang="fr-F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46E8FDF-8251-454D-91B5-9CA7F04EE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947" y="1017583"/>
            <a:ext cx="4679588" cy="422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81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85E8EA-2FAA-4024-BD54-EDA1F44B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4338" name="Picture 2" descr="Peut être une image de 1 personne">
            <a:extLst>
              <a:ext uri="{FF2B5EF4-FFF2-40B4-BE49-F238E27FC236}">
                <a16:creationId xmlns:a16="http://schemas.microsoft.com/office/drawing/2014/main" id="{4A6D92B2-2763-4A4F-9C7C-6ECAA6DD4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0"/>
            <a:ext cx="10274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2793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Override1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2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3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4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5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6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7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</TotalTime>
  <Words>1003</Words>
  <Application>Microsoft Office PowerPoint</Application>
  <PresentationFormat>Grand écran</PresentationFormat>
  <Paragraphs>200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6" baseType="lpstr">
      <vt:lpstr>Arial</vt:lpstr>
      <vt:lpstr>Century Gothic</vt:lpstr>
      <vt:lpstr>Georgia</vt:lpstr>
      <vt:lpstr>Wingdings</vt:lpstr>
      <vt:lpstr>Wingdings 3</vt:lpstr>
      <vt:lpstr>Ion</vt:lpstr>
      <vt:lpstr>Tenir sa propre Firespace</vt:lpstr>
      <vt:lpstr>Chapitres</vt:lpstr>
      <vt:lpstr>Les espaces</vt:lpstr>
      <vt:lpstr>Présentation PowerPoint</vt:lpstr>
      <vt:lpstr>Espace de pratique (Cœur de la firespace)</vt:lpstr>
      <vt:lpstr>Présentation PowerPoint</vt:lpstr>
      <vt:lpstr>Safety et exctinction</vt:lpstr>
      <vt:lpstr>Dipping trempage et essorage</vt:lpstr>
      <vt:lpstr>Présentation PowerPoint</vt:lpstr>
      <vt:lpstr>Présentation PowerPoint</vt:lpstr>
      <vt:lpstr>Présentation PowerPoint</vt:lpstr>
      <vt:lpstr>Présentation PowerPoint</vt:lpstr>
      <vt:lpstr>Stockage</vt:lpstr>
      <vt:lpstr>Présentation PowerPoint</vt:lpstr>
      <vt:lpstr>Public</vt:lpstr>
      <vt:lpstr>Espaces spéciaux</vt:lpstr>
      <vt:lpstr>Workshop photographie de feu</vt:lpstr>
      <vt:lpstr>Matériel</vt:lpstr>
      <vt:lpstr>Sécurité</vt:lpstr>
      <vt:lpstr>Imbibage</vt:lpstr>
      <vt:lpstr>Pétrole</vt:lpstr>
      <vt:lpstr>Son</vt:lpstr>
      <vt:lpstr>Firespace Glühwein 2019</vt:lpstr>
      <vt:lpstr>Firespace Glühwein 2019</vt:lpstr>
      <vt:lpstr>Bibasse 200 ?</vt:lpstr>
      <vt:lpstr>Présentation PowerPoint</vt:lpstr>
      <vt:lpstr>Présentation PowerPoint</vt:lpstr>
      <vt:lpstr>Présentation PowerPoint</vt:lpstr>
      <vt:lpstr>Déroulement/procédure</vt:lpstr>
      <vt:lpstr>Montage</vt:lpstr>
      <vt:lpstr>Firespace</vt:lpstr>
      <vt:lpstr>Démontage</vt:lpstr>
      <vt:lpstr>Philosophies</vt:lpstr>
      <vt:lpstr>Pourquoi la firespace</vt:lpstr>
      <vt:lpstr>Bénévoles</vt:lpstr>
      <vt:lpstr>Planning type</vt:lpstr>
      <vt:lpstr>Autre</vt:lpstr>
      <vt:lpstr>Présentation PowerPoint</vt:lpstr>
      <vt:lpstr>Présentation PowerPoint</vt:lpstr>
      <vt:lpstr>Merci 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Yoann boissier</dc:creator>
  <cp:lastModifiedBy>Yoann boissier</cp:lastModifiedBy>
  <cp:revision>17</cp:revision>
  <dcterms:created xsi:type="dcterms:W3CDTF">2021-08-04T14:14:05Z</dcterms:created>
  <dcterms:modified xsi:type="dcterms:W3CDTF">2021-08-16T12:11:49Z</dcterms:modified>
</cp:coreProperties>
</file>